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427" r:id="rId2"/>
    <p:sldId id="416" r:id="rId3"/>
    <p:sldId id="444" r:id="rId4"/>
    <p:sldId id="347" r:id="rId5"/>
    <p:sldId id="455" r:id="rId6"/>
    <p:sldId id="423" r:id="rId7"/>
    <p:sldId id="424" r:id="rId8"/>
    <p:sldId id="425" r:id="rId9"/>
    <p:sldId id="426" r:id="rId10"/>
    <p:sldId id="428" r:id="rId11"/>
    <p:sldId id="257" r:id="rId12"/>
    <p:sldId id="420" r:id="rId13"/>
    <p:sldId id="419" r:id="rId14"/>
    <p:sldId id="429" r:id="rId15"/>
    <p:sldId id="430" r:id="rId16"/>
    <p:sldId id="431" r:id="rId17"/>
    <p:sldId id="436" r:id="rId18"/>
    <p:sldId id="437" r:id="rId19"/>
    <p:sldId id="435" r:id="rId20"/>
    <p:sldId id="434" r:id="rId21"/>
    <p:sldId id="433" r:id="rId22"/>
    <p:sldId id="422" r:id="rId23"/>
    <p:sldId id="440" r:id="rId24"/>
    <p:sldId id="438" r:id="rId25"/>
    <p:sldId id="439" r:id="rId26"/>
    <p:sldId id="441" r:id="rId27"/>
    <p:sldId id="442" r:id="rId28"/>
    <p:sldId id="443" r:id="rId29"/>
    <p:sldId id="413" r:id="rId30"/>
    <p:sldId id="445" r:id="rId31"/>
    <p:sldId id="449" r:id="rId32"/>
    <p:sldId id="446" r:id="rId33"/>
    <p:sldId id="452" r:id="rId34"/>
    <p:sldId id="447" r:id="rId35"/>
    <p:sldId id="448" r:id="rId36"/>
    <p:sldId id="450" r:id="rId37"/>
    <p:sldId id="453" r:id="rId38"/>
    <p:sldId id="454" r:id="rId39"/>
    <p:sldId id="421" r:id="rId40"/>
    <p:sldId id="417" r:id="rId41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1C1C1C"/>
    <a:srgbClr val="7B5BA2"/>
    <a:srgbClr val="5E457C"/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2846"/>
  </p:normalViewPr>
  <p:slideViewPr>
    <p:cSldViewPr snapToGrid="0" snapToObjects="1">
      <p:cViewPr varScale="1">
        <p:scale>
          <a:sx n="107" d="100"/>
          <a:sy n="107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D50E-7281-7A4B-AE1A-DEF4B43D02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underground.com/weatherstation/overview.asp" TargetMode="External"/><Relationship Id="rId3" Type="http://schemas.openxmlformats.org/officeDocument/2006/relationships/hyperlink" Target="https://www.wunderground.com/about/data.as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rth.nullschool.net/" TargetMode="Externa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ather.zanarmstrong.com/" TargetMode="Externa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underground.com/wundermap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features/republican-leaning-cities-are-at-greater-risk-of-job-automation/" TargetMode="External"/><Relationship Id="rId4" Type="http://schemas.openxmlformats.org/officeDocument/2006/relationships/hyperlink" Target="https://twitter.com/eagereyes)" TargetMode="External"/><Relationship Id="rId5" Type="http://schemas.openxmlformats.org/officeDocument/2006/relationships/hyperlink" Target="https://eagereyes.org/blog/2016/the-state-of-information-visualization-2016" TargetMode="External"/><Relationship Id="rId6" Type="http://schemas.openxmlformats.org/officeDocument/2006/relationships/hyperlink" Target="http://www.dear-data.com/all" TargetMode="External"/><Relationship Id="rId7" Type="http://schemas.openxmlformats.org/officeDocument/2006/relationships/hyperlink" Target="http://fathom.info/traces" TargetMode="External"/><Relationship Id="rId8" Type="http://schemas.openxmlformats.org/officeDocument/2006/relationships/hyperlink" Target="https://medium.com/@enjalot/how-do-you-learn-d3-js-ccffc151419b#.ltz1i2u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vethirtyeight.com/features/the-presidential-race-is-finally-moving-to-states-with-economic-problems-2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weatherspark.com/#!dashboard;q=seattle%2C%20Washington%2C%20United%20Stat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rth.nullschool.net/" TargetMode="Externa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ucapino4u.com/2016/02/engineering-salaries-cost-of-1-bedroom.html" TargetMode="External"/><Relationship Id="rId4" Type="http://schemas.openxmlformats.org/officeDocument/2006/relationships/hyperlink" Target="https://public.tableau.com/profile/publish/The30Percent-of-IncomeRuleinSeattle/Dashboard1#!/publish-confirm" TargetMode="External"/><Relationship Id="rId5" Type="http://schemas.openxmlformats.org/officeDocument/2006/relationships/hyperlink" Target="https://public.tableau.com/profile/amelia.kohm#!/vizhome/Mash_UpCensusandBLSdata/Dashboard2" TargetMode="External"/><Relationship Id="rId6" Type="http://schemas.openxmlformats.org/officeDocument/2006/relationships/hyperlink" Target="https://public.tableau.com/profile/aleksey.kramer#!/vizhome/TaxableSalariesPerCounty/TaxableSalariesperCounty" TargetMode="External"/><Relationship Id="rId7" Type="http://schemas.openxmlformats.org/officeDocument/2006/relationships/hyperlink" Target="https://public.tableau.com/profile/keith.m.#!/vizhome/mashup/Dashboard1" TargetMode="External"/><Relationship Id="rId8" Type="http://schemas.openxmlformats.org/officeDocument/2006/relationships/hyperlink" Target="https://public.tableau.com/profile/prescott.pettiette4312#!/vizhome/ComparisonofApplesStockPricesandEPSfrom2006-2015/Sheet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publish/Assignment5-AmountSpentPerPupil-GraduationRate/Dashboard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" TargetMode="External"/><Relationship Id="rId4" Type="http://schemas.openxmlformats.org/officeDocument/2006/relationships/hyperlink" Target="https://plot.ly/" TargetMode="External"/><Relationship Id="rId5" Type="http://schemas.openxmlformats.org/officeDocument/2006/relationships/hyperlink" Target="https://d3js.org/" TargetMode="External"/><Relationship Id="rId6" Type="http://schemas.openxmlformats.org/officeDocument/2006/relationships/hyperlink" Target="https://aws.amazon.com/quicksight/" TargetMode="External"/><Relationship Id="rId7" Type="http://schemas.openxmlformats.org/officeDocument/2006/relationships/hyperlink" Target="http://www.quadrigram.com/editor/#p/Page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oducts/" TargetMode="External"/><Relationship Id="rId4" Type="http://schemas.openxmlformats.org/officeDocument/2006/relationships/hyperlink" Target="https://cloud.google.com/" TargetMode="External"/><Relationship Id="rId5" Type="http://schemas.openxmlformats.org/officeDocument/2006/relationships/hyperlink" Target="http://projects-old.apache.org/indexes/category.html#big-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documentation/scenarios/data-analytic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erceptualedg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Weekly links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Review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Stephen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Few’s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Now You See It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1-2, Review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Data’s and its impact on data visualization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services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Cloud’s impact on visualization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in the cloud</a:t>
            </a:r>
          </a:p>
        </p:txBody>
      </p:sp>
    </p:spTree>
    <p:extLst>
      <p:ext uri="{BB962C8B-B14F-4D97-AF65-F5344CB8AC3E}">
        <p14:creationId xmlns:p14="http://schemas.microsoft.com/office/powerpoint/2010/main" val="4050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365127"/>
            <a:ext cx="8193974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of meaningful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volume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Historical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Multivariate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Atomic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Clean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Clear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Dimensionally structured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Richly segmented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 known pedigree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(Bold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is big data)</a:t>
            </a:r>
          </a:p>
        </p:txBody>
      </p:sp>
    </p:spTree>
    <p:extLst>
      <p:ext uri="{BB962C8B-B14F-4D97-AF65-F5344CB8AC3E}">
        <p14:creationId xmlns:p14="http://schemas.microsoft.com/office/powerpoint/2010/main" val="15755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Big </a:t>
            </a:r>
            <a:r>
              <a:rPr lang="en-US" sz="4400" b="1" dirty="0" smtClean="0">
                <a:ea typeface="Segoe UI" pitchFamily="34" charset="0"/>
                <a:cs typeface="Lao UI" pitchFamily="34" charset="0"/>
              </a:rPr>
              <a:t>Data</a:t>
            </a:r>
          </a:p>
          <a:p>
            <a:pPr algn="ctr"/>
            <a:r>
              <a:rPr lang="en-US" sz="4400" dirty="0" smtClean="0">
                <a:ea typeface="Segoe UI" pitchFamily="34" charset="0"/>
                <a:cs typeface="Lao UI" pitchFamily="34" charset="0"/>
              </a:rPr>
              <a:t>Weather or Not</a:t>
            </a:r>
            <a:endParaRPr lang="en-US" sz="4400" dirty="0" smtClean="0"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Gartner’s Definition of Big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is high-volume, high-velocity and/or high-variety information assets that demand cost-effective, innovative forms of information processing that enable enhanced insight, decision making, and process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automation.</a:t>
            </a:r>
          </a:p>
        </p:txBody>
      </p:sp>
    </p:spTree>
    <p:extLst>
      <p:ext uri="{BB962C8B-B14F-4D97-AF65-F5344CB8AC3E}">
        <p14:creationId xmlns:p14="http://schemas.microsoft.com/office/powerpoint/2010/main" val="19294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Meets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helps to analyze and understand high-volume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high-velocity and/or high-variety information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assets. Visualizations are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innovative forms of information processing that enable enhanced insight, decision making, and process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automation.</a:t>
            </a:r>
          </a:p>
        </p:txBody>
      </p:sp>
    </p:spTree>
    <p:extLst>
      <p:ext uri="{BB962C8B-B14F-4D97-AF65-F5344CB8AC3E}">
        <p14:creationId xmlns:p14="http://schemas.microsoft.com/office/powerpoint/2010/main" val="162503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traffic logs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 usage logs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sensor data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Amazon orders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Boeing simulation data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user relationships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Netflix movie ratings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home prices and characteristics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Human genome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Seismic sensor data</a:t>
            </a:r>
          </a:p>
        </p:txBody>
      </p:sp>
    </p:spTree>
    <p:extLst>
      <p:ext uri="{BB962C8B-B14F-4D97-AF65-F5344CB8AC3E}">
        <p14:creationId xmlns:p14="http://schemas.microsoft.com/office/powerpoint/2010/main" val="706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Wunderground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Big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013" y="1244906"/>
            <a:ext cx="8265226" cy="4932056"/>
          </a:xfrm>
        </p:spPr>
        <p:txBody>
          <a:bodyPr anchor="ctr"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bolded part of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Few’s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Meaningful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big data is: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High volume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180,000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weather stations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Historical 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1 data point/2.5 sec for a year ~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million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Many variables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(temp, wind speed/direction, pressure</a:t>
            </a:r>
            <a:r>
              <a:rPr lang="is-I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is-I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 10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Multiplied out: 180,000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1.3 million * 10 =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2,300,000,000,000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(2.3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trillion) data points or about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 Terabytes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www.wunderground.com/weatherstation/overview.asp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www.wunderground.com/about/data.asp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Wunderground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Big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This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” could fit on a single hard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drive*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But, the hard part: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Analyzing the data could take minutes to years</a:t>
            </a:r>
          </a:p>
          <a:p>
            <a:pPr marL="914400" lvl="3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(reading 10TB of data from a single hard drive would take 13 hours)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standard way to visualize big data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“Innovative forms” of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processing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 all of the “traits of effective analysts” and more.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This hard drive costs $2,000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4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Weather: Earth wind map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942902"/>
            <a:ext cx="7886700" cy="1603438"/>
          </a:xfrm>
        </p:spPr>
        <p:txBody>
          <a:bodyPr anchor="ctr"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data?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Just roughly one moment in time (although can look at more)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time range changes, data aggregates.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~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100,000 data points?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69699" y="952971"/>
            <a:ext cx="239585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Earth wind map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8" y="1488502"/>
            <a:ext cx="4408879" cy="31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Weather: 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Weather patterns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942902"/>
            <a:ext cx="7886700" cy="1603438"/>
          </a:xfrm>
        </p:spPr>
        <p:txBody>
          <a:bodyPr anchor="ctr"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data?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365 days and 24 hours a day,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 what about current points or points for a given year?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9,000 data points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69699" y="952971"/>
            <a:ext cx="239585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Weather Patterns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49" y="1488502"/>
            <a:ext cx="3966358" cy="2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Weather: Earth wind map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942902"/>
            <a:ext cx="7886700" cy="1603438"/>
          </a:xfrm>
        </p:spPr>
        <p:txBody>
          <a:bodyPr anchor="ctr"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data?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 in time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Just a few cities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~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500 data points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612" y="952971"/>
            <a:ext cx="485003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Wunderground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 map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12" y="1481002"/>
            <a:ext cx="4850032" cy="34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Links this week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Simple, clean informative, context about Presidential Primaries from 538:</a:t>
            </a:r>
            <a:endParaRPr 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://fivethirtyeight.com/features/the-presidential-race-is-finally-moving-to-states-with-economic-problems-2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another from 538, similar to our analysis of party campaign contributions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://fivethirtyeight.com/features/republican-leaning-cities-are-at-greater-risk-of-job-automation/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Robert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Kosara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twitter.com/eagereyes)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about information visualization: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eagereyes.org/blog/2016/the-state-of-information-visualization-2016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of Robert’s links went here. Very creative and cool!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://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www.dear-data.com/all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Darwin’s </a:t>
            </a:r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 of the Species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revisions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http://fathom.info/traces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D3.js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https://medium.com/@enjalot/how-do-you-learn-d3-js-ccffc151419b#.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ltz1i2uty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Weather: </a:t>
            </a:r>
            <a:r>
              <a:rPr lang="en-U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Weatherspark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39288"/>
            <a:ext cx="7886700" cy="1807052"/>
          </a:xfrm>
        </p:spPr>
        <p:txBody>
          <a:bodyPr anchor="ctr">
            <a:normAutofit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data?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nly one location.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time range changes, data aggregates.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90 days * 25 metrics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9" y="1488502"/>
            <a:ext cx="4839249" cy="3010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12219" y="952971"/>
            <a:ext cx="203831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Weather Spark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Weather: 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forecast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942902"/>
            <a:ext cx="7886700" cy="1603438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data?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really what most weather data is about. Forecasts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~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points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69699" y="952971"/>
            <a:ext cx="239585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Earth wind map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32" y="1488502"/>
            <a:ext cx="3921991" cy="32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Meets Big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computer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2,000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1,000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 2 million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ypical smartphone screen: 600,000 pixels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Imagine a two million pixels, or 2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megapixels</a:t>
            </a:r>
          </a:p>
        </p:txBody>
      </p:sp>
    </p:spTree>
    <p:extLst>
      <p:ext uri="{BB962C8B-B14F-4D97-AF65-F5344CB8AC3E}">
        <p14:creationId xmlns:p14="http://schemas.microsoft.com/office/powerpoint/2010/main" val="14257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Meets Big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much can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did 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away from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last two photos?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thing, 5 things, 10 things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-&gt; big mess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5"/>
            <a:ext cx="7886700" cy="5405277"/>
          </a:xfrm>
        </p:spPr>
        <p:txBody>
          <a:bodyPr anchor="b">
            <a:norm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~350,000 data points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0" y="1389413"/>
            <a:ext cx="8585860" cy="42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Reduce dimensions -&gt; manageable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5"/>
            <a:ext cx="7886700" cy="5405277"/>
          </a:xfrm>
        </p:spPr>
        <p:txBody>
          <a:bodyPr anchor="b">
            <a:normAutofit/>
          </a:bodyPr>
          <a:lstStyle/>
          <a:p>
            <a:pPr marL="0" lvl="1" indent="0" algn="ct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Still ~10,000 data points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1513307"/>
            <a:ext cx="8265225" cy="40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Meets Big Data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Many “little data” strategies work (or are required) for big data: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Aggregate time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Reduce dimensions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Find/highlight outliers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Allow drilldown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an idea of what you’re looking for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The Cloud</a:t>
            </a:r>
            <a:r>
              <a:rPr lang="en-US" sz="4400" dirty="0" smtClean="0"/>
              <a:t> </a:t>
            </a:r>
          </a:p>
          <a:p>
            <a:pPr algn="ctr"/>
            <a:r>
              <a:rPr lang="en-US" sz="4400" dirty="0" smtClean="0"/>
              <a:t>&amp; </a:t>
            </a:r>
          </a:p>
          <a:p>
            <a:pPr algn="ctr"/>
            <a:r>
              <a:rPr lang="en-US" sz="4400" dirty="0" smtClean="0"/>
              <a:t>Big Data Platforms 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 Last Week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Laura – graduation rates and $/pupil. Clean, simple, informative.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public.tableau.com/profile/publish/Assignment5-AmountSpentPerPupil-GraduationRate/Dashboard4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Richard – Florida vs Washington analysis is always amusing.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Basing things on “monthly” is a great.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www.caucapino4u.com/2016/02/engineering-salaries-cost-of-1-bedroom.html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 – Rent as percentage of income (especially relevant with the Yelp story this week)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://public.tableau.com/profile/publish/The30Percent-of-IncomeRuleinSeattle/Dashboard1#!/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publish-confirm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Amelia – education, wages, states, regions. Colorful, interesting, informative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https://public.tableau.com/profile/amelia.kohm#!/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vizhome/Mash_UpCensusandBLSdata/Dashboard2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Aleksei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–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There are 3,300 counties in the U.S. but look at how many make of 50% of the income.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://public.tableau.com/profile/aleksey.kramer#!/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vizhome/TaxableSalariesPerCounty/TaxableSalariesperCounty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Keith – affordability by state – Good use of colors, and many data series.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https://public.tableau.com/profile/keith.m.#!/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vizhome/mashup/Dashboard1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Albert – Apple earnings vs share price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https://public.tableau.com/profile/prescott.pettiette4312#!/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vizhome/ComparisonofApplesStockPricesandEPSfrom2006-2015/Sheet1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5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365127"/>
            <a:ext cx="8170223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Cloud?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 cynical take)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32" y="1409988"/>
            <a:ext cx="75930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365127"/>
            <a:ext cx="8170223" cy="6704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 everything is the cloud?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Pretty much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9408"/>
            <a:ext cx="7886700" cy="4977555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the proliferation of internet, PCs, tablets, smart phones, “the cloud” is hear to stay.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365127"/>
            <a:ext cx="8170223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Cloud?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8790"/>
            <a:ext cx="7886700" cy="4728173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cloud is </a:t>
            </a:r>
            <a:r>
              <a:rPr lang="en-US" b="1" dirty="0" smtClean="0"/>
              <a:t>hosted hardware, software and services</a:t>
            </a:r>
            <a:r>
              <a:rPr lang="en-US" dirty="0" smtClean="0"/>
              <a:t> that allow someone to solve small to very big problems with limited upfront investment and less need to manage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5950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365127"/>
            <a:ext cx="8170223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Cloud?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loud 3"/>
          <p:cNvSpPr/>
          <p:nvPr/>
        </p:nvSpPr>
        <p:spPr>
          <a:xfrm>
            <a:off x="661061" y="2212299"/>
            <a:ext cx="4607626" cy="3208132"/>
          </a:xfrm>
          <a:prstGeom prst="cloud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Platform (Infrastructure) Solutions</a:t>
            </a:r>
          </a:p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Azure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Amazon Web Services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Cloud Platform</a:t>
            </a:r>
          </a:p>
        </p:txBody>
      </p:sp>
      <p:sp>
        <p:nvSpPr>
          <p:cNvPr id="7" name="Cloud 6"/>
          <p:cNvSpPr/>
          <p:nvPr/>
        </p:nvSpPr>
        <p:spPr>
          <a:xfrm>
            <a:off x="3513117" y="1035586"/>
            <a:ext cx="4607626" cy="3251405"/>
          </a:xfrm>
          <a:prstGeom prst="cloud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Cloud-Based Services</a:t>
            </a:r>
          </a:p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Uber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Netflix, Salesforce,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Ebay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Facebook,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Snapchat,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Twitter,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federal governments </a:t>
            </a:r>
            <a:r>
              <a:rPr lang="is-I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is-I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Basically </a:t>
            </a:r>
            <a:r>
              <a:rPr lang="is-I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is-I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company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3513117" y="3344613"/>
            <a:ext cx="4607626" cy="3252530"/>
          </a:xfrm>
          <a:prstGeom prst="cloud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Big-data Storage &amp; Computing Platforms</a:t>
            </a:r>
          </a:p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Hadoop, Spark,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Couchbase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Hbase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MySQL, PostgreSQL, Oracle, SQL Server, Amazon,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Splunk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178130"/>
            <a:ext cx="8170223" cy="1128155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The Cloud helps deal with constantly improving and changing technology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50" y="1644289"/>
            <a:ext cx="6134247" cy="48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" y="365127"/>
            <a:ext cx="8170223" cy="75115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image search for “Cloud Companies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9" y="1866243"/>
            <a:ext cx="8515350" cy="37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about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Visualization?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Still in the very early stages, no clear leader.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Tableau Public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Microsoft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PowerBI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Plotly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D3.js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(it’s more of a programming language)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Amazon Quicksight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(literally early stages)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Quadrigram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(just a small startup)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hard with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Visualization?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Setup, cleansing, and exploration of data.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Transferring large amounts of data over the internet.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Fast, desktop-like interaction.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future of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Visualization?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Look out for solutions from the big players: Microsoft, Google, Amazon,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IBM, etc.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watching, and trying out new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https://azure.microsoft.com/en-us/documentation/scenarios/data-analytics/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://aws.amazon.com/products/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hlinkClick r:id="rId4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://cloud.google.com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http://projects-old.apache.org/indexes/category.html#big-data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Homework: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Opportunities to Improve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Labels become more critical as more data is presented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combining two types of data, think about their relationship and if it’s possible to actually present that relationship (scatter, ratio)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comparing things like salary and rent, ideally use the same time span (likely monthly)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comparing a dimension, like two cities, make sure the two things can be easily compared, rather than relying on the viewer’s memory.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ask a question in your title, try to make the answer very clear.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Always have units. Especially if your data is 1000s or millions,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two visualization attributes to represent one metric.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4410"/>
            <a:ext cx="7886699" cy="488255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Stephen Few </a:t>
            </a:r>
          </a:p>
          <a:p>
            <a:pPr algn="ctr"/>
            <a:r>
              <a:rPr lang="en-US" sz="4400" b="1" i="1" dirty="0" smtClean="0"/>
              <a:t>Now You See It </a:t>
            </a:r>
            <a:r>
              <a:rPr lang="en-US" sz="4400" dirty="0" smtClean="0"/>
              <a:t>(</a:t>
            </a:r>
            <a:r>
              <a:rPr lang="en-US" sz="4400" dirty="0" err="1" smtClean="0"/>
              <a:t>Ch</a:t>
            </a:r>
            <a:r>
              <a:rPr lang="en-US" sz="4400" dirty="0" smtClean="0"/>
              <a:t> 1, 2)</a:t>
            </a:r>
            <a:endParaRPr lang="en-US" sz="4400" dirty="0" smtClean="0">
              <a:ea typeface="Segoe UI" pitchFamily="34" charset="0"/>
              <a:cs typeface="Lao UI" pitchFamily="34" charset="0"/>
            </a:endParaRP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365127"/>
            <a:ext cx="8193974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About Stephen Few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Book highlights:</a:t>
            </a:r>
          </a:p>
          <a:p>
            <a:pPr marL="171450" lvl="1" indent="-1714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Information Dashboard Design: Displaying data for at-a-glance monitoring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Analytics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Press,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2013</a:t>
            </a:r>
          </a:p>
          <a:p>
            <a:pPr marL="171450" lvl="1" indent="-1714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400" b="1" i="1" dirty="0" smtClean="0">
                <a:solidFill>
                  <a:schemeClr val="bg1">
                    <a:lumMod val="65000"/>
                  </a:schemeClr>
                </a:solidFill>
              </a:rPr>
              <a:t>Show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Me the Numbers: Designing Tables and Graphs to </a:t>
            </a:r>
            <a:r>
              <a:rPr lang="en-US" sz="1400" b="1" i="1" dirty="0" smtClean="0">
                <a:solidFill>
                  <a:schemeClr val="bg1">
                    <a:lumMod val="65000"/>
                  </a:schemeClr>
                </a:solidFill>
              </a:rPr>
              <a:t>Enlighten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Analytics Press,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2012</a:t>
            </a:r>
          </a:p>
          <a:p>
            <a:pPr marL="171450" lvl="1" indent="-17145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</a:rPr>
              <a:t>Now 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You See It: Simple Visualization Techniques for Quantitative Analysis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Analytics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Press, 2009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http://www.perceptualedge.com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Offers multiple visualization courses around the world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Involved in controversy lately for his criticisms of academia</a:t>
            </a:r>
          </a:p>
        </p:txBody>
      </p:sp>
    </p:spTree>
    <p:extLst>
      <p:ext uri="{BB962C8B-B14F-4D97-AF65-F5344CB8AC3E}">
        <p14:creationId xmlns:p14="http://schemas.microsoft.com/office/powerpoint/2010/main" val="19586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65127"/>
            <a:ext cx="8502733" cy="670460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Few’s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Definition of Information Visualization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supported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displayed on a computer screen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filtering, drilling down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 representations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location, shape, color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quantitative data, processes, relationships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Amplify cognition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extend our ability to think about data</a:t>
            </a:r>
          </a:p>
        </p:txBody>
      </p:sp>
    </p:spTree>
    <p:extLst>
      <p:ext uri="{BB962C8B-B14F-4D97-AF65-F5344CB8AC3E}">
        <p14:creationId xmlns:p14="http://schemas.microsoft.com/office/powerpoint/2010/main" val="3363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365127"/>
            <a:ext cx="8193974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1: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Visualization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brief history of visualization from the earliest tabular information to the work of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Playfair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Bertin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Tukey,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Tufte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and Cleveland.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“As the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flood of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threatens to drown us, it is time to develop the fundamental and simple skills that will make data analysis easier and more effective”</a:t>
            </a:r>
          </a:p>
        </p:txBody>
      </p:sp>
    </p:spTree>
    <p:extLst>
      <p:ext uri="{BB962C8B-B14F-4D97-AF65-F5344CB8AC3E}">
        <p14:creationId xmlns:p14="http://schemas.microsoft.com/office/powerpoint/2010/main" val="8297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365127"/>
            <a:ext cx="8193974" cy="670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Traits of effective analysts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Curious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Open-Minded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Imaginative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Skeptical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Know what’s worthwhile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Methodical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Analytical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Synthetical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Familiar with the data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Skilled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748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25551</TotalTime>
  <Words>1459</Words>
  <Application>Microsoft Macintosh PowerPoint</Application>
  <PresentationFormat>On-screen Show (4:3)</PresentationFormat>
  <Paragraphs>248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Lao UI</vt:lpstr>
      <vt:lpstr>Segoe UI</vt:lpstr>
      <vt:lpstr>Arial</vt:lpstr>
      <vt:lpstr>Office Theme</vt:lpstr>
      <vt:lpstr>Today’s Topics</vt:lpstr>
      <vt:lpstr>Links this week</vt:lpstr>
      <vt:lpstr>Homework Last Week</vt:lpstr>
      <vt:lpstr>Homework: Opportunities to Improve</vt:lpstr>
      <vt:lpstr>PowerPoint Presentation</vt:lpstr>
      <vt:lpstr>About Stephen Few</vt:lpstr>
      <vt:lpstr>Few’s Definition of Information Visualization</vt:lpstr>
      <vt:lpstr>Chapter 1: Information Visualization</vt:lpstr>
      <vt:lpstr>Chapter 2: Traits of effective analysts</vt:lpstr>
      <vt:lpstr>Chapter 2: Traits of meaningful data</vt:lpstr>
      <vt:lpstr>PowerPoint Presentation</vt:lpstr>
      <vt:lpstr>Gartner’s Definition of Big Data</vt:lpstr>
      <vt:lpstr>Visualization Meets Big Data</vt:lpstr>
      <vt:lpstr>Big data examples</vt:lpstr>
      <vt:lpstr>Wunderground Big Data</vt:lpstr>
      <vt:lpstr>Wunderground Big Data</vt:lpstr>
      <vt:lpstr>Visualizing Weather: Earth wind map</vt:lpstr>
      <vt:lpstr>Visualizing Weather: Weather patterns</vt:lpstr>
      <vt:lpstr>Visualizing Weather: Earth wind map</vt:lpstr>
      <vt:lpstr>Visualizing Weather: Weatherspark</vt:lpstr>
      <vt:lpstr>Visualizing Weather: Google forecast</vt:lpstr>
      <vt:lpstr>Visualization Meets Big Data</vt:lpstr>
      <vt:lpstr>PowerPoint Presentation</vt:lpstr>
      <vt:lpstr>PowerPoint Presentation</vt:lpstr>
      <vt:lpstr>Visualization Meets Big Data</vt:lpstr>
      <vt:lpstr>Big data -&gt; big mess</vt:lpstr>
      <vt:lpstr>Reduce dimensions -&gt; manageable</vt:lpstr>
      <vt:lpstr>Visualization Meets Big Data</vt:lpstr>
      <vt:lpstr>PowerPoint Presentation</vt:lpstr>
      <vt:lpstr>What is the Cloud? (A cynical take)</vt:lpstr>
      <vt:lpstr>So everything is the cloud? Pretty much</vt:lpstr>
      <vt:lpstr>What is the Cloud?</vt:lpstr>
      <vt:lpstr>What is the Cloud?</vt:lpstr>
      <vt:lpstr>Hardware: The Cloud helps deal with constantly improving and changing technology</vt:lpstr>
      <vt:lpstr>Google image search for “Cloud Companies”</vt:lpstr>
      <vt:lpstr>What about Cloud Visualization?</vt:lpstr>
      <vt:lpstr>What’s hard with Cloud Visualization?</vt:lpstr>
      <vt:lpstr>The future of Cloud Visualization?</vt:lpstr>
      <vt:lpstr>Cloud Links</vt:lpstr>
      <vt:lpstr>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270</cp:revision>
  <dcterms:created xsi:type="dcterms:W3CDTF">2016-01-09T20:33:03Z</dcterms:created>
  <dcterms:modified xsi:type="dcterms:W3CDTF">2016-02-23T16:31:58Z</dcterms:modified>
</cp:coreProperties>
</file>